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6" r:id="rId5"/>
    <p:sldId id="260" r:id="rId6"/>
    <p:sldId id="261" r:id="rId7"/>
    <p:sldId id="267" r:id="rId8"/>
    <p:sldId id="268" r:id="rId9"/>
    <p:sldId id="271" r:id="rId10"/>
    <p:sldId id="262" r:id="rId11"/>
    <p:sldId id="263"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0FE1A2-B400-481B-AE7A-44411F24EC5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38E6FA0-2FE0-4325-9799-114B5469BF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A94FFEA-DB3C-4851-B826-56133AF72A68}"/>
              </a:ext>
            </a:extLst>
          </p:cNvPr>
          <p:cNvSpPr>
            <a:spLocks noGrp="1"/>
          </p:cNvSpPr>
          <p:nvPr>
            <p:ph type="dt" sz="half" idx="10"/>
          </p:nvPr>
        </p:nvSpPr>
        <p:spPr/>
        <p:txBody>
          <a:bodyPr/>
          <a:lstStyle/>
          <a:p>
            <a:fld id="{6A0AF053-1178-4A70-9BCA-D85D5F567D01}" type="datetimeFigureOut">
              <a:rPr lang="nl-NL" smtClean="0"/>
              <a:t>17-10-2020</a:t>
            </a:fld>
            <a:endParaRPr lang="nl-NL"/>
          </a:p>
        </p:txBody>
      </p:sp>
      <p:sp>
        <p:nvSpPr>
          <p:cNvPr id="5" name="Tijdelijke aanduiding voor voettekst 4">
            <a:extLst>
              <a:ext uri="{FF2B5EF4-FFF2-40B4-BE49-F238E27FC236}">
                <a16:creationId xmlns:a16="http://schemas.microsoft.com/office/drawing/2014/main" id="{015089DA-DD2D-4CA6-B3C1-33E544F1E92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75A173-510A-4F29-8E4D-F4AD5EA1EF87}"/>
              </a:ext>
            </a:extLst>
          </p:cNvPr>
          <p:cNvSpPr>
            <a:spLocks noGrp="1"/>
          </p:cNvSpPr>
          <p:nvPr>
            <p:ph type="sldNum" sz="quarter" idx="12"/>
          </p:nvPr>
        </p:nvSpPr>
        <p:spPr/>
        <p:txBody>
          <a:bodyPr/>
          <a:lstStyle/>
          <a:p>
            <a:fld id="{48D38AD3-F943-4302-B3C5-6E05E58452A2}" type="slidenum">
              <a:rPr lang="nl-NL" smtClean="0"/>
              <a:t>‹nr.›</a:t>
            </a:fld>
            <a:endParaRPr lang="nl-NL"/>
          </a:p>
        </p:txBody>
      </p:sp>
    </p:spTree>
    <p:extLst>
      <p:ext uri="{BB962C8B-B14F-4D97-AF65-F5344CB8AC3E}">
        <p14:creationId xmlns:p14="http://schemas.microsoft.com/office/powerpoint/2010/main" val="2771999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7D0409-3FC2-4E8F-9DEE-7ADC939C4AF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D7EE0A9-8963-42BE-BE4F-F27E0235D3C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563B336-0EB9-4A75-B6E3-D0EE7F17CB9F}"/>
              </a:ext>
            </a:extLst>
          </p:cNvPr>
          <p:cNvSpPr>
            <a:spLocks noGrp="1"/>
          </p:cNvSpPr>
          <p:nvPr>
            <p:ph type="dt" sz="half" idx="10"/>
          </p:nvPr>
        </p:nvSpPr>
        <p:spPr/>
        <p:txBody>
          <a:bodyPr/>
          <a:lstStyle/>
          <a:p>
            <a:fld id="{6A0AF053-1178-4A70-9BCA-D85D5F567D01}" type="datetimeFigureOut">
              <a:rPr lang="nl-NL" smtClean="0"/>
              <a:t>17-10-2020</a:t>
            </a:fld>
            <a:endParaRPr lang="nl-NL"/>
          </a:p>
        </p:txBody>
      </p:sp>
      <p:sp>
        <p:nvSpPr>
          <p:cNvPr id="5" name="Tijdelijke aanduiding voor voettekst 4">
            <a:extLst>
              <a:ext uri="{FF2B5EF4-FFF2-40B4-BE49-F238E27FC236}">
                <a16:creationId xmlns:a16="http://schemas.microsoft.com/office/drawing/2014/main" id="{222C56E0-A5E4-4C19-B36B-B34A4A09E7E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7F32DB2-D4C4-45DB-A2FE-C88F3415D406}"/>
              </a:ext>
            </a:extLst>
          </p:cNvPr>
          <p:cNvSpPr>
            <a:spLocks noGrp="1"/>
          </p:cNvSpPr>
          <p:nvPr>
            <p:ph type="sldNum" sz="quarter" idx="12"/>
          </p:nvPr>
        </p:nvSpPr>
        <p:spPr/>
        <p:txBody>
          <a:bodyPr/>
          <a:lstStyle/>
          <a:p>
            <a:fld id="{48D38AD3-F943-4302-B3C5-6E05E58452A2}" type="slidenum">
              <a:rPr lang="nl-NL" smtClean="0"/>
              <a:t>‹nr.›</a:t>
            </a:fld>
            <a:endParaRPr lang="nl-NL"/>
          </a:p>
        </p:txBody>
      </p:sp>
    </p:spTree>
    <p:extLst>
      <p:ext uri="{BB962C8B-B14F-4D97-AF65-F5344CB8AC3E}">
        <p14:creationId xmlns:p14="http://schemas.microsoft.com/office/powerpoint/2010/main" val="1078716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E40ED47-38D7-418B-9DDC-E5832C3CEE3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1849232-91CE-48F5-9D49-ED0EC16FB6A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277D796-5AB2-4B47-8C09-65C49CC78111}"/>
              </a:ext>
            </a:extLst>
          </p:cNvPr>
          <p:cNvSpPr>
            <a:spLocks noGrp="1"/>
          </p:cNvSpPr>
          <p:nvPr>
            <p:ph type="dt" sz="half" idx="10"/>
          </p:nvPr>
        </p:nvSpPr>
        <p:spPr/>
        <p:txBody>
          <a:bodyPr/>
          <a:lstStyle/>
          <a:p>
            <a:fld id="{6A0AF053-1178-4A70-9BCA-D85D5F567D01}" type="datetimeFigureOut">
              <a:rPr lang="nl-NL" smtClean="0"/>
              <a:t>17-10-2020</a:t>
            </a:fld>
            <a:endParaRPr lang="nl-NL"/>
          </a:p>
        </p:txBody>
      </p:sp>
      <p:sp>
        <p:nvSpPr>
          <p:cNvPr id="5" name="Tijdelijke aanduiding voor voettekst 4">
            <a:extLst>
              <a:ext uri="{FF2B5EF4-FFF2-40B4-BE49-F238E27FC236}">
                <a16:creationId xmlns:a16="http://schemas.microsoft.com/office/drawing/2014/main" id="{8D0B3047-D7EF-4B42-A7AF-5D7E7B0023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7E872D1-992E-44D4-BDE4-CE8CE7D94D45}"/>
              </a:ext>
            </a:extLst>
          </p:cNvPr>
          <p:cNvSpPr>
            <a:spLocks noGrp="1"/>
          </p:cNvSpPr>
          <p:nvPr>
            <p:ph type="sldNum" sz="quarter" idx="12"/>
          </p:nvPr>
        </p:nvSpPr>
        <p:spPr/>
        <p:txBody>
          <a:bodyPr/>
          <a:lstStyle/>
          <a:p>
            <a:fld id="{48D38AD3-F943-4302-B3C5-6E05E58452A2}" type="slidenum">
              <a:rPr lang="nl-NL" smtClean="0"/>
              <a:t>‹nr.›</a:t>
            </a:fld>
            <a:endParaRPr lang="nl-NL"/>
          </a:p>
        </p:txBody>
      </p:sp>
    </p:spTree>
    <p:extLst>
      <p:ext uri="{BB962C8B-B14F-4D97-AF65-F5344CB8AC3E}">
        <p14:creationId xmlns:p14="http://schemas.microsoft.com/office/powerpoint/2010/main" val="1926270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1DBCAA-14B8-4F02-80F6-B2F0D323D7F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EFB396B-F7F1-4F42-9BE5-223980855E3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32C147F-2BBA-4493-8604-2EAC6E433A1B}"/>
              </a:ext>
            </a:extLst>
          </p:cNvPr>
          <p:cNvSpPr>
            <a:spLocks noGrp="1"/>
          </p:cNvSpPr>
          <p:nvPr>
            <p:ph type="dt" sz="half" idx="10"/>
          </p:nvPr>
        </p:nvSpPr>
        <p:spPr/>
        <p:txBody>
          <a:bodyPr/>
          <a:lstStyle/>
          <a:p>
            <a:fld id="{6A0AF053-1178-4A70-9BCA-D85D5F567D01}" type="datetimeFigureOut">
              <a:rPr lang="nl-NL" smtClean="0"/>
              <a:t>17-10-2020</a:t>
            </a:fld>
            <a:endParaRPr lang="nl-NL"/>
          </a:p>
        </p:txBody>
      </p:sp>
      <p:sp>
        <p:nvSpPr>
          <p:cNvPr id="5" name="Tijdelijke aanduiding voor voettekst 4">
            <a:extLst>
              <a:ext uri="{FF2B5EF4-FFF2-40B4-BE49-F238E27FC236}">
                <a16:creationId xmlns:a16="http://schemas.microsoft.com/office/drawing/2014/main" id="{DBD5291E-C72B-41FF-A2B0-294086F73F4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9058D21-7D34-4345-A75E-A33282E14575}"/>
              </a:ext>
            </a:extLst>
          </p:cNvPr>
          <p:cNvSpPr>
            <a:spLocks noGrp="1"/>
          </p:cNvSpPr>
          <p:nvPr>
            <p:ph type="sldNum" sz="quarter" idx="12"/>
          </p:nvPr>
        </p:nvSpPr>
        <p:spPr/>
        <p:txBody>
          <a:bodyPr/>
          <a:lstStyle/>
          <a:p>
            <a:fld id="{48D38AD3-F943-4302-B3C5-6E05E58452A2}" type="slidenum">
              <a:rPr lang="nl-NL" smtClean="0"/>
              <a:t>‹nr.›</a:t>
            </a:fld>
            <a:endParaRPr lang="nl-NL"/>
          </a:p>
        </p:txBody>
      </p:sp>
    </p:spTree>
    <p:extLst>
      <p:ext uri="{BB962C8B-B14F-4D97-AF65-F5344CB8AC3E}">
        <p14:creationId xmlns:p14="http://schemas.microsoft.com/office/powerpoint/2010/main" val="1324486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32D5C2-4D86-4212-90B6-F916C6A9F97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A65A754-F12D-4237-8F06-292127BB94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205B082-EB60-4C05-A920-9DDBC52B6D6B}"/>
              </a:ext>
            </a:extLst>
          </p:cNvPr>
          <p:cNvSpPr>
            <a:spLocks noGrp="1"/>
          </p:cNvSpPr>
          <p:nvPr>
            <p:ph type="dt" sz="half" idx="10"/>
          </p:nvPr>
        </p:nvSpPr>
        <p:spPr/>
        <p:txBody>
          <a:bodyPr/>
          <a:lstStyle/>
          <a:p>
            <a:fld id="{6A0AF053-1178-4A70-9BCA-D85D5F567D01}" type="datetimeFigureOut">
              <a:rPr lang="nl-NL" smtClean="0"/>
              <a:t>17-10-2020</a:t>
            </a:fld>
            <a:endParaRPr lang="nl-NL"/>
          </a:p>
        </p:txBody>
      </p:sp>
      <p:sp>
        <p:nvSpPr>
          <p:cNvPr id="5" name="Tijdelijke aanduiding voor voettekst 4">
            <a:extLst>
              <a:ext uri="{FF2B5EF4-FFF2-40B4-BE49-F238E27FC236}">
                <a16:creationId xmlns:a16="http://schemas.microsoft.com/office/drawing/2014/main" id="{B291C28F-384A-431C-9ECB-6AB81A662EF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FDA8932-9A33-4B22-B357-2DD3B5B4F92F}"/>
              </a:ext>
            </a:extLst>
          </p:cNvPr>
          <p:cNvSpPr>
            <a:spLocks noGrp="1"/>
          </p:cNvSpPr>
          <p:nvPr>
            <p:ph type="sldNum" sz="quarter" idx="12"/>
          </p:nvPr>
        </p:nvSpPr>
        <p:spPr/>
        <p:txBody>
          <a:bodyPr/>
          <a:lstStyle/>
          <a:p>
            <a:fld id="{48D38AD3-F943-4302-B3C5-6E05E58452A2}" type="slidenum">
              <a:rPr lang="nl-NL" smtClean="0"/>
              <a:t>‹nr.›</a:t>
            </a:fld>
            <a:endParaRPr lang="nl-NL"/>
          </a:p>
        </p:txBody>
      </p:sp>
    </p:spTree>
    <p:extLst>
      <p:ext uri="{BB962C8B-B14F-4D97-AF65-F5344CB8AC3E}">
        <p14:creationId xmlns:p14="http://schemas.microsoft.com/office/powerpoint/2010/main" val="70411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6007E5-C09A-45E5-9F38-C809A847A34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E7D5096-0390-4E07-87C1-F501E278149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480C1F1-746D-492A-B13C-CBB8BE67163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A7DD79C-AAB7-4BEC-9B97-47ECEDC8675F}"/>
              </a:ext>
            </a:extLst>
          </p:cNvPr>
          <p:cNvSpPr>
            <a:spLocks noGrp="1"/>
          </p:cNvSpPr>
          <p:nvPr>
            <p:ph type="dt" sz="half" idx="10"/>
          </p:nvPr>
        </p:nvSpPr>
        <p:spPr/>
        <p:txBody>
          <a:bodyPr/>
          <a:lstStyle/>
          <a:p>
            <a:fld id="{6A0AF053-1178-4A70-9BCA-D85D5F567D01}" type="datetimeFigureOut">
              <a:rPr lang="nl-NL" smtClean="0"/>
              <a:t>17-10-2020</a:t>
            </a:fld>
            <a:endParaRPr lang="nl-NL"/>
          </a:p>
        </p:txBody>
      </p:sp>
      <p:sp>
        <p:nvSpPr>
          <p:cNvPr id="6" name="Tijdelijke aanduiding voor voettekst 5">
            <a:extLst>
              <a:ext uri="{FF2B5EF4-FFF2-40B4-BE49-F238E27FC236}">
                <a16:creationId xmlns:a16="http://schemas.microsoft.com/office/drawing/2014/main" id="{B3F3DE2C-26D2-40E4-90F2-90AF9A3FC1B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994AE57-93F9-49F0-B647-09F3D6C64A08}"/>
              </a:ext>
            </a:extLst>
          </p:cNvPr>
          <p:cNvSpPr>
            <a:spLocks noGrp="1"/>
          </p:cNvSpPr>
          <p:nvPr>
            <p:ph type="sldNum" sz="quarter" idx="12"/>
          </p:nvPr>
        </p:nvSpPr>
        <p:spPr/>
        <p:txBody>
          <a:bodyPr/>
          <a:lstStyle/>
          <a:p>
            <a:fld id="{48D38AD3-F943-4302-B3C5-6E05E58452A2}" type="slidenum">
              <a:rPr lang="nl-NL" smtClean="0"/>
              <a:t>‹nr.›</a:t>
            </a:fld>
            <a:endParaRPr lang="nl-NL"/>
          </a:p>
        </p:txBody>
      </p:sp>
    </p:spTree>
    <p:extLst>
      <p:ext uri="{BB962C8B-B14F-4D97-AF65-F5344CB8AC3E}">
        <p14:creationId xmlns:p14="http://schemas.microsoft.com/office/powerpoint/2010/main" val="1320525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8984F0-A603-474F-BCBE-3A76BD02796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F629396-3731-4B5C-B8CE-FD9387BEBC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6D25FCB-35E7-4EDF-954A-5C055F3FC87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402AA99-A2D5-4873-8A40-EEF84F1359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3F842BD-9CA5-4B74-95F8-9F889D39843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53FDB32-B860-48FF-BB56-AFA7C5FF402A}"/>
              </a:ext>
            </a:extLst>
          </p:cNvPr>
          <p:cNvSpPr>
            <a:spLocks noGrp="1"/>
          </p:cNvSpPr>
          <p:nvPr>
            <p:ph type="dt" sz="half" idx="10"/>
          </p:nvPr>
        </p:nvSpPr>
        <p:spPr/>
        <p:txBody>
          <a:bodyPr/>
          <a:lstStyle/>
          <a:p>
            <a:fld id="{6A0AF053-1178-4A70-9BCA-D85D5F567D01}" type="datetimeFigureOut">
              <a:rPr lang="nl-NL" smtClean="0"/>
              <a:t>17-10-2020</a:t>
            </a:fld>
            <a:endParaRPr lang="nl-NL"/>
          </a:p>
        </p:txBody>
      </p:sp>
      <p:sp>
        <p:nvSpPr>
          <p:cNvPr id="8" name="Tijdelijke aanduiding voor voettekst 7">
            <a:extLst>
              <a:ext uri="{FF2B5EF4-FFF2-40B4-BE49-F238E27FC236}">
                <a16:creationId xmlns:a16="http://schemas.microsoft.com/office/drawing/2014/main" id="{7C34C438-B911-4672-A67A-2E770720F55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FAB5A0B-E64D-4084-87B5-649F23659CCF}"/>
              </a:ext>
            </a:extLst>
          </p:cNvPr>
          <p:cNvSpPr>
            <a:spLocks noGrp="1"/>
          </p:cNvSpPr>
          <p:nvPr>
            <p:ph type="sldNum" sz="quarter" idx="12"/>
          </p:nvPr>
        </p:nvSpPr>
        <p:spPr/>
        <p:txBody>
          <a:bodyPr/>
          <a:lstStyle/>
          <a:p>
            <a:fld id="{48D38AD3-F943-4302-B3C5-6E05E58452A2}" type="slidenum">
              <a:rPr lang="nl-NL" smtClean="0"/>
              <a:t>‹nr.›</a:t>
            </a:fld>
            <a:endParaRPr lang="nl-NL"/>
          </a:p>
        </p:txBody>
      </p:sp>
    </p:spTree>
    <p:extLst>
      <p:ext uri="{BB962C8B-B14F-4D97-AF65-F5344CB8AC3E}">
        <p14:creationId xmlns:p14="http://schemas.microsoft.com/office/powerpoint/2010/main" val="3423517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F3A37C-3B78-4862-8016-C8549CD6C85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111CDDF-4430-4FB5-9736-DAC1B5B8E990}"/>
              </a:ext>
            </a:extLst>
          </p:cNvPr>
          <p:cNvSpPr>
            <a:spLocks noGrp="1"/>
          </p:cNvSpPr>
          <p:nvPr>
            <p:ph type="dt" sz="half" idx="10"/>
          </p:nvPr>
        </p:nvSpPr>
        <p:spPr/>
        <p:txBody>
          <a:bodyPr/>
          <a:lstStyle/>
          <a:p>
            <a:fld id="{6A0AF053-1178-4A70-9BCA-D85D5F567D01}" type="datetimeFigureOut">
              <a:rPr lang="nl-NL" smtClean="0"/>
              <a:t>17-10-2020</a:t>
            </a:fld>
            <a:endParaRPr lang="nl-NL"/>
          </a:p>
        </p:txBody>
      </p:sp>
      <p:sp>
        <p:nvSpPr>
          <p:cNvPr id="4" name="Tijdelijke aanduiding voor voettekst 3">
            <a:extLst>
              <a:ext uri="{FF2B5EF4-FFF2-40B4-BE49-F238E27FC236}">
                <a16:creationId xmlns:a16="http://schemas.microsoft.com/office/drawing/2014/main" id="{E03F6DF1-FBC5-4EBB-AB52-9FD09DA91A9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8538945-F7F4-4849-A27F-59696A222D3D}"/>
              </a:ext>
            </a:extLst>
          </p:cNvPr>
          <p:cNvSpPr>
            <a:spLocks noGrp="1"/>
          </p:cNvSpPr>
          <p:nvPr>
            <p:ph type="sldNum" sz="quarter" idx="12"/>
          </p:nvPr>
        </p:nvSpPr>
        <p:spPr/>
        <p:txBody>
          <a:bodyPr/>
          <a:lstStyle/>
          <a:p>
            <a:fld id="{48D38AD3-F943-4302-B3C5-6E05E58452A2}" type="slidenum">
              <a:rPr lang="nl-NL" smtClean="0"/>
              <a:t>‹nr.›</a:t>
            </a:fld>
            <a:endParaRPr lang="nl-NL"/>
          </a:p>
        </p:txBody>
      </p:sp>
    </p:spTree>
    <p:extLst>
      <p:ext uri="{BB962C8B-B14F-4D97-AF65-F5344CB8AC3E}">
        <p14:creationId xmlns:p14="http://schemas.microsoft.com/office/powerpoint/2010/main" val="4174263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CA2117A-F25B-4BEE-8B58-BBC5BC1C57AA}"/>
              </a:ext>
            </a:extLst>
          </p:cNvPr>
          <p:cNvSpPr>
            <a:spLocks noGrp="1"/>
          </p:cNvSpPr>
          <p:nvPr>
            <p:ph type="dt" sz="half" idx="10"/>
          </p:nvPr>
        </p:nvSpPr>
        <p:spPr/>
        <p:txBody>
          <a:bodyPr/>
          <a:lstStyle/>
          <a:p>
            <a:fld id="{6A0AF053-1178-4A70-9BCA-D85D5F567D01}" type="datetimeFigureOut">
              <a:rPr lang="nl-NL" smtClean="0"/>
              <a:t>17-10-2020</a:t>
            </a:fld>
            <a:endParaRPr lang="nl-NL"/>
          </a:p>
        </p:txBody>
      </p:sp>
      <p:sp>
        <p:nvSpPr>
          <p:cNvPr id="3" name="Tijdelijke aanduiding voor voettekst 2">
            <a:extLst>
              <a:ext uri="{FF2B5EF4-FFF2-40B4-BE49-F238E27FC236}">
                <a16:creationId xmlns:a16="http://schemas.microsoft.com/office/drawing/2014/main" id="{7DDC61B4-FA93-4EF7-8702-40D6CA410E5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3B84785-F788-414F-8CF7-D7F8683533B4}"/>
              </a:ext>
            </a:extLst>
          </p:cNvPr>
          <p:cNvSpPr>
            <a:spLocks noGrp="1"/>
          </p:cNvSpPr>
          <p:nvPr>
            <p:ph type="sldNum" sz="quarter" idx="12"/>
          </p:nvPr>
        </p:nvSpPr>
        <p:spPr/>
        <p:txBody>
          <a:bodyPr/>
          <a:lstStyle/>
          <a:p>
            <a:fld id="{48D38AD3-F943-4302-B3C5-6E05E58452A2}" type="slidenum">
              <a:rPr lang="nl-NL" smtClean="0"/>
              <a:t>‹nr.›</a:t>
            </a:fld>
            <a:endParaRPr lang="nl-NL"/>
          </a:p>
        </p:txBody>
      </p:sp>
    </p:spTree>
    <p:extLst>
      <p:ext uri="{BB962C8B-B14F-4D97-AF65-F5344CB8AC3E}">
        <p14:creationId xmlns:p14="http://schemas.microsoft.com/office/powerpoint/2010/main" val="3147437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ACCCB0-73F8-488F-9327-542AF4D3272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20FD433-FEAD-450B-A246-CD15D9E597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4D74DDD-B849-4D01-B2B8-30D7E531BA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433EA6E-FB63-4B59-8423-69EEA282CC79}"/>
              </a:ext>
            </a:extLst>
          </p:cNvPr>
          <p:cNvSpPr>
            <a:spLocks noGrp="1"/>
          </p:cNvSpPr>
          <p:nvPr>
            <p:ph type="dt" sz="half" idx="10"/>
          </p:nvPr>
        </p:nvSpPr>
        <p:spPr/>
        <p:txBody>
          <a:bodyPr/>
          <a:lstStyle/>
          <a:p>
            <a:fld id="{6A0AF053-1178-4A70-9BCA-D85D5F567D01}" type="datetimeFigureOut">
              <a:rPr lang="nl-NL" smtClean="0"/>
              <a:t>17-10-2020</a:t>
            </a:fld>
            <a:endParaRPr lang="nl-NL"/>
          </a:p>
        </p:txBody>
      </p:sp>
      <p:sp>
        <p:nvSpPr>
          <p:cNvPr id="6" name="Tijdelijke aanduiding voor voettekst 5">
            <a:extLst>
              <a:ext uri="{FF2B5EF4-FFF2-40B4-BE49-F238E27FC236}">
                <a16:creationId xmlns:a16="http://schemas.microsoft.com/office/drawing/2014/main" id="{30518FC7-CFB8-487C-8640-2B4CE0AC238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181B95D-308A-4549-BFFE-12EB077C70F7}"/>
              </a:ext>
            </a:extLst>
          </p:cNvPr>
          <p:cNvSpPr>
            <a:spLocks noGrp="1"/>
          </p:cNvSpPr>
          <p:nvPr>
            <p:ph type="sldNum" sz="quarter" idx="12"/>
          </p:nvPr>
        </p:nvSpPr>
        <p:spPr/>
        <p:txBody>
          <a:bodyPr/>
          <a:lstStyle/>
          <a:p>
            <a:fld id="{48D38AD3-F943-4302-B3C5-6E05E58452A2}" type="slidenum">
              <a:rPr lang="nl-NL" smtClean="0"/>
              <a:t>‹nr.›</a:t>
            </a:fld>
            <a:endParaRPr lang="nl-NL"/>
          </a:p>
        </p:txBody>
      </p:sp>
    </p:spTree>
    <p:extLst>
      <p:ext uri="{BB962C8B-B14F-4D97-AF65-F5344CB8AC3E}">
        <p14:creationId xmlns:p14="http://schemas.microsoft.com/office/powerpoint/2010/main" val="337402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7CB942-FD8A-447F-A8DA-860ACA0A4A4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D5BA6DE-E80F-4D63-875C-C2F1C1C9D3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9B5657E-9755-441A-88D6-B45520DF7D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BFF6D83-3E45-4F71-8648-57ECCD752DEA}"/>
              </a:ext>
            </a:extLst>
          </p:cNvPr>
          <p:cNvSpPr>
            <a:spLocks noGrp="1"/>
          </p:cNvSpPr>
          <p:nvPr>
            <p:ph type="dt" sz="half" idx="10"/>
          </p:nvPr>
        </p:nvSpPr>
        <p:spPr/>
        <p:txBody>
          <a:bodyPr/>
          <a:lstStyle/>
          <a:p>
            <a:fld id="{6A0AF053-1178-4A70-9BCA-D85D5F567D01}" type="datetimeFigureOut">
              <a:rPr lang="nl-NL" smtClean="0"/>
              <a:t>17-10-2020</a:t>
            </a:fld>
            <a:endParaRPr lang="nl-NL"/>
          </a:p>
        </p:txBody>
      </p:sp>
      <p:sp>
        <p:nvSpPr>
          <p:cNvPr id="6" name="Tijdelijke aanduiding voor voettekst 5">
            <a:extLst>
              <a:ext uri="{FF2B5EF4-FFF2-40B4-BE49-F238E27FC236}">
                <a16:creationId xmlns:a16="http://schemas.microsoft.com/office/drawing/2014/main" id="{C87680AD-A9F9-433D-8F6D-4DAC707756B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F1127A2-2DAE-4827-A263-1B8FF5120E18}"/>
              </a:ext>
            </a:extLst>
          </p:cNvPr>
          <p:cNvSpPr>
            <a:spLocks noGrp="1"/>
          </p:cNvSpPr>
          <p:nvPr>
            <p:ph type="sldNum" sz="quarter" idx="12"/>
          </p:nvPr>
        </p:nvSpPr>
        <p:spPr/>
        <p:txBody>
          <a:bodyPr/>
          <a:lstStyle/>
          <a:p>
            <a:fld id="{48D38AD3-F943-4302-B3C5-6E05E58452A2}" type="slidenum">
              <a:rPr lang="nl-NL" smtClean="0"/>
              <a:t>‹nr.›</a:t>
            </a:fld>
            <a:endParaRPr lang="nl-NL"/>
          </a:p>
        </p:txBody>
      </p:sp>
    </p:spTree>
    <p:extLst>
      <p:ext uri="{BB962C8B-B14F-4D97-AF65-F5344CB8AC3E}">
        <p14:creationId xmlns:p14="http://schemas.microsoft.com/office/powerpoint/2010/main" val="751258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6CB6D77-18F2-41F4-A2EF-45B9946A06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E87F0A3-DBAF-48B5-9505-EE4B98399C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868642-1E8E-40AC-ADB8-182434B6B5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0AF053-1178-4A70-9BCA-D85D5F567D01}" type="datetimeFigureOut">
              <a:rPr lang="nl-NL" smtClean="0"/>
              <a:t>17-10-2020</a:t>
            </a:fld>
            <a:endParaRPr lang="nl-NL"/>
          </a:p>
        </p:txBody>
      </p:sp>
      <p:sp>
        <p:nvSpPr>
          <p:cNvPr id="5" name="Tijdelijke aanduiding voor voettekst 4">
            <a:extLst>
              <a:ext uri="{FF2B5EF4-FFF2-40B4-BE49-F238E27FC236}">
                <a16:creationId xmlns:a16="http://schemas.microsoft.com/office/drawing/2014/main" id="{79D49B0D-ABAA-4B84-8167-1A92B0E27C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AD911B7-D660-4F99-B6DC-A084F0EAE0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D38AD3-F943-4302-B3C5-6E05E58452A2}" type="slidenum">
              <a:rPr lang="nl-NL" smtClean="0"/>
              <a:t>‹nr.›</a:t>
            </a:fld>
            <a:endParaRPr lang="nl-NL"/>
          </a:p>
        </p:txBody>
      </p:sp>
    </p:spTree>
    <p:extLst>
      <p:ext uri="{BB962C8B-B14F-4D97-AF65-F5344CB8AC3E}">
        <p14:creationId xmlns:p14="http://schemas.microsoft.com/office/powerpoint/2010/main" val="2220079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99CAB1-7408-4751-B2AC-67A57B85647A}"/>
              </a:ext>
            </a:extLst>
          </p:cNvPr>
          <p:cNvSpPr>
            <a:spLocks noGrp="1"/>
          </p:cNvSpPr>
          <p:nvPr>
            <p:ph type="ctrTitle"/>
          </p:nvPr>
        </p:nvSpPr>
        <p:spPr>
          <a:xfrm>
            <a:off x="645858" y="5110423"/>
            <a:ext cx="10906061" cy="671540"/>
          </a:xfrm>
          <a:noFill/>
        </p:spPr>
        <p:txBody>
          <a:bodyPr anchor="ctr">
            <a:noAutofit/>
          </a:bodyPr>
          <a:lstStyle/>
          <a:p>
            <a:r>
              <a:rPr lang="nl-NL" sz="4800" b="1" dirty="0">
                <a:solidFill>
                  <a:srgbClr val="0070C0"/>
                </a:solidFill>
              </a:rPr>
              <a:t>Kleine chirurgie</a:t>
            </a:r>
          </a:p>
        </p:txBody>
      </p:sp>
      <p:sp>
        <p:nvSpPr>
          <p:cNvPr id="3" name="Ondertitel 2">
            <a:extLst>
              <a:ext uri="{FF2B5EF4-FFF2-40B4-BE49-F238E27FC236}">
                <a16:creationId xmlns:a16="http://schemas.microsoft.com/office/drawing/2014/main" id="{2247CBB5-4D56-43FF-ADFE-12CEDB9F2F6F}"/>
              </a:ext>
            </a:extLst>
          </p:cNvPr>
          <p:cNvSpPr>
            <a:spLocks noGrp="1"/>
          </p:cNvSpPr>
          <p:nvPr>
            <p:ph type="subTitle" idx="1"/>
          </p:nvPr>
        </p:nvSpPr>
        <p:spPr>
          <a:xfrm>
            <a:off x="645858" y="5855843"/>
            <a:ext cx="10906061" cy="458470"/>
          </a:xfrm>
          <a:noFill/>
        </p:spPr>
        <p:txBody>
          <a:bodyPr>
            <a:normAutofit/>
          </a:bodyPr>
          <a:lstStyle/>
          <a:p>
            <a:r>
              <a:rPr lang="nl-NL" dirty="0"/>
              <a:t>17-10-2020</a:t>
            </a:r>
          </a:p>
        </p:txBody>
      </p:sp>
      <p:sp>
        <p:nvSpPr>
          <p:cNvPr id="9" name="Rectangle 8">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2"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562" y="640091"/>
            <a:ext cx="8182876"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Afbeelding 3">
            <a:extLst>
              <a:ext uri="{FF2B5EF4-FFF2-40B4-BE49-F238E27FC236}">
                <a16:creationId xmlns:a16="http://schemas.microsoft.com/office/drawing/2014/main" id="{2C8FB80E-5995-4ECB-B322-04EFB815933D}"/>
              </a:ext>
            </a:extLst>
          </p:cNvPr>
          <p:cNvPicPr>
            <a:picLocks noChangeAspect="1"/>
          </p:cNvPicPr>
          <p:nvPr/>
        </p:nvPicPr>
        <p:blipFill rotWithShape="1">
          <a:blip r:embed="rId2"/>
          <a:srcRect l="7778" r="-2" b="-2"/>
          <a:stretch/>
        </p:blipFill>
        <p:spPr>
          <a:xfrm>
            <a:off x="2170029" y="804672"/>
            <a:ext cx="7851943" cy="3554676"/>
          </a:xfrm>
          <a:prstGeom prst="rect">
            <a:avLst/>
          </a:prstGeom>
          <a:effectLst/>
        </p:spPr>
      </p:pic>
    </p:spTree>
    <p:extLst>
      <p:ext uri="{BB962C8B-B14F-4D97-AF65-F5344CB8AC3E}">
        <p14:creationId xmlns:p14="http://schemas.microsoft.com/office/powerpoint/2010/main" val="2828974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51C68E9-A5AD-4AFA-B9FA-64CD3D5E57E1}"/>
              </a:ext>
            </a:extLst>
          </p:cNvPr>
          <p:cNvSpPr>
            <a:spLocks noGrp="1"/>
          </p:cNvSpPr>
          <p:nvPr>
            <p:ph type="title"/>
          </p:nvPr>
        </p:nvSpPr>
        <p:spPr>
          <a:xfrm>
            <a:off x="838200" y="365125"/>
            <a:ext cx="10515600" cy="1325563"/>
          </a:xfrm>
        </p:spPr>
        <p:txBody>
          <a:bodyPr>
            <a:normAutofit/>
          </a:bodyPr>
          <a:lstStyle/>
          <a:p>
            <a:r>
              <a:rPr lang="nl-NL">
                <a:solidFill>
                  <a:srgbClr val="FFFFFF"/>
                </a:solidFill>
              </a:rPr>
              <a:t>Abces</a:t>
            </a:r>
          </a:p>
        </p:txBody>
      </p:sp>
      <p:pic>
        <p:nvPicPr>
          <p:cNvPr id="4" name="Afbeelding 3">
            <a:extLst>
              <a:ext uri="{FF2B5EF4-FFF2-40B4-BE49-F238E27FC236}">
                <a16:creationId xmlns:a16="http://schemas.microsoft.com/office/drawing/2014/main" id="{4D908401-DCF7-4BC5-B71A-6085E92431A6}"/>
              </a:ext>
            </a:extLst>
          </p:cNvPr>
          <p:cNvPicPr>
            <a:picLocks noChangeAspect="1"/>
          </p:cNvPicPr>
          <p:nvPr/>
        </p:nvPicPr>
        <p:blipFill rotWithShape="1">
          <a:blip r:embed="rId2"/>
          <a:srcRect t="3728" b="4513"/>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A3EE6E0B-33D2-40EC-BF70-73812FD6489F}"/>
              </a:ext>
            </a:extLst>
          </p:cNvPr>
          <p:cNvSpPr>
            <a:spLocks noGrp="1"/>
          </p:cNvSpPr>
          <p:nvPr>
            <p:ph idx="1"/>
          </p:nvPr>
        </p:nvSpPr>
        <p:spPr>
          <a:xfrm>
            <a:off x="6335270" y="2276857"/>
            <a:ext cx="5628130" cy="3900106"/>
          </a:xfrm>
        </p:spPr>
        <p:txBody>
          <a:bodyPr anchor="ctr">
            <a:normAutofit/>
          </a:bodyPr>
          <a:lstStyle/>
          <a:p>
            <a:pPr marL="0" indent="0">
              <a:buNone/>
            </a:pPr>
            <a:r>
              <a:rPr lang="nl-NL" sz="2000" dirty="0"/>
              <a:t>Een abces is een met pus (etter) gevulde holte, die is ontstaan door een ontsteking. </a:t>
            </a:r>
          </a:p>
          <a:p>
            <a:pPr marL="0" indent="0">
              <a:buNone/>
            </a:pPr>
            <a:r>
              <a:rPr lang="nl-NL" sz="2000" dirty="0"/>
              <a:t>Oorzaken van een abces zijn onder andere een infectie van weefsel of een chronische ontstekingsziekte.</a:t>
            </a:r>
          </a:p>
          <a:p>
            <a:pPr marL="0" indent="0">
              <a:buNone/>
            </a:pPr>
            <a:r>
              <a:rPr lang="nl-NL" sz="2000" dirty="0"/>
              <a:t>Symptomen zijn onder andere koorts, en pijn en warmte op de plek van het abces.</a:t>
            </a:r>
          </a:p>
          <a:p>
            <a:pPr marL="0" indent="0">
              <a:buNone/>
            </a:pPr>
            <a:r>
              <a:rPr lang="nl-NL" sz="2000" dirty="0"/>
              <a:t>Een arts kan het abces openen en laten leeglopen ter behandeling.</a:t>
            </a:r>
          </a:p>
        </p:txBody>
      </p:sp>
    </p:spTree>
    <p:extLst>
      <p:ext uri="{BB962C8B-B14F-4D97-AF65-F5344CB8AC3E}">
        <p14:creationId xmlns:p14="http://schemas.microsoft.com/office/powerpoint/2010/main" val="2702644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CA9A105-8006-4B0D-92C0-F550CE00C817}"/>
              </a:ext>
            </a:extLst>
          </p:cNvPr>
          <p:cNvSpPr>
            <a:spLocks noGrp="1"/>
          </p:cNvSpPr>
          <p:nvPr>
            <p:ph type="title"/>
          </p:nvPr>
        </p:nvSpPr>
        <p:spPr>
          <a:xfrm>
            <a:off x="838200" y="365125"/>
            <a:ext cx="10515600" cy="1325563"/>
          </a:xfrm>
        </p:spPr>
        <p:txBody>
          <a:bodyPr>
            <a:normAutofit/>
          </a:bodyPr>
          <a:lstStyle/>
          <a:p>
            <a:r>
              <a:rPr lang="nl-NL" dirty="0">
                <a:solidFill>
                  <a:srgbClr val="FFFFFF"/>
                </a:solidFill>
              </a:rPr>
              <a:t>Moedervlek</a:t>
            </a:r>
          </a:p>
        </p:txBody>
      </p:sp>
      <p:pic>
        <p:nvPicPr>
          <p:cNvPr id="4" name="Afbeelding 3">
            <a:extLst>
              <a:ext uri="{FF2B5EF4-FFF2-40B4-BE49-F238E27FC236}">
                <a16:creationId xmlns:a16="http://schemas.microsoft.com/office/drawing/2014/main" id="{882F9BCB-4273-4481-9292-F28C458A776E}"/>
              </a:ext>
            </a:extLst>
          </p:cNvPr>
          <p:cNvPicPr>
            <a:picLocks noChangeAspect="1"/>
          </p:cNvPicPr>
          <p:nvPr/>
        </p:nvPicPr>
        <p:blipFill rotWithShape="1">
          <a:blip r:embed="rId2"/>
          <a:srcRect l="8249" r="5910" b="-1"/>
          <a:stretch/>
        </p:blipFill>
        <p:spPr>
          <a:xfrm>
            <a:off x="838200" y="2127057"/>
            <a:ext cx="2448843" cy="1904252"/>
          </a:xfrm>
          <a:prstGeom prst="rect">
            <a:avLst/>
          </a:prstGeom>
        </p:spPr>
      </p:pic>
      <p:sp>
        <p:nvSpPr>
          <p:cNvPr id="3" name="Tijdelijke aanduiding voor inhoud 2">
            <a:extLst>
              <a:ext uri="{FF2B5EF4-FFF2-40B4-BE49-F238E27FC236}">
                <a16:creationId xmlns:a16="http://schemas.microsoft.com/office/drawing/2014/main" id="{920C2B3B-FDCA-42E7-91F2-AB478457C65A}"/>
              </a:ext>
            </a:extLst>
          </p:cNvPr>
          <p:cNvSpPr>
            <a:spLocks noGrp="1"/>
          </p:cNvSpPr>
          <p:nvPr>
            <p:ph idx="1"/>
          </p:nvPr>
        </p:nvSpPr>
        <p:spPr>
          <a:xfrm>
            <a:off x="4591050" y="2218371"/>
            <a:ext cx="7200900" cy="4274504"/>
          </a:xfrm>
        </p:spPr>
        <p:txBody>
          <a:bodyPr anchor="ctr">
            <a:normAutofit lnSpcReduction="10000"/>
          </a:bodyPr>
          <a:lstStyle/>
          <a:p>
            <a:pPr marL="0" indent="0">
              <a:buNone/>
            </a:pPr>
            <a:r>
              <a:rPr lang="nl-NL" sz="2000" dirty="0"/>
              <a:t>Een moedervlek is een ophoping van bruine kleurstof in de huid. Een normale moedervlek hoeft niet behandeld te worden.</a:t>
            </a:r>
          </a:p>
          <a:p>
            <a:pPr marL="0" indent="0">
              <a:buNone/>
            </a:pPr>
            <a:r>
              <a:rPr lang="nl-NL" sz="2000" dirty="0"/>
              <a:t>Redenen om een moedervlek te verwijderen zijn vooral:</a:t>
            </a:r>
          </a:p>
          <a:p>
            <a:r>
              <a:rPr lang="nl-NL" sz="2000" dirty="0"/>
              <a:t>een onregelmatige vorm</a:t>
            </a:r>
          </a:p>
          <a:p>
            <a:r>
              <a:rPr lang="nl-NL" sz="2000" dirty="0"/>
              <a:t>een onscherpe begrenzing</a:t>
            </a:r>
          </a:p>
          <a:p>
            <a:r>
              <a:rPr lang="nl-NL" sz="2000" dirty="0"/>
              <a:t>een niet-egale kleur, zeker als er ook wit, blauw, zwart of rood bij zit</a:t>
            </a:r>
          </a:p>
          <a:p>
            <a:r>
              <a:rPr lang="nl-NL" sz="2000" dirty="0"/>
              <a:t>een afmeting van 6 millimeter of groter</a:t>
            </a:r>
          </a:p>
          <a:p>
            <a:r>
              <a:rPr lang="nl-NL" sz="2000" dirty="0"/>
              <a:t>veranderingen, zoals groei, een verandering van vorm of kleur, jeuk, bloeden.</a:t>
            </a:r>
          </a:p>
          <a:p>
            <a:pPr marL="0" indent="0">
              <a:buNone/>
            </a:pPr>
            <a:r>
              <a:rPr lang="nl-NL" sz="2000" dirty="0"/>
              <a:t> </a:t>
            </a:r>
            <a:r>
              <a:rPr lang="nl-NL" sz="2000" dirty="0">
                <a:solidFill>
                  <a:srgbClr val="0070C0"/>
                </a:solidFill>
              </a:rPr>
              <a:t>Verwijderde moedervlek naar PA lab sturen.</a:t>
            </a:r>
          </a:p>
          <a:p>
            <a:pPr marL="0" indent="0">
              <a:buNone/>
            </a:pPr>
            <a:r>
              <a:rPr lang="nl-NL" sz="2000" dirty="0">
                <a:solidFill>
                  <a:srgbClr val="FF0000"/>
                </a:solidFill>
              </a:rPr>
              <a:t> https://www.huidarts.com/huidaandoeningen/moedervlekken/</a:t>
            </a:r>
          </a:p>
        </p:txBody>
      </p:sp>
      <p:pic>
        <p:nvPicPr>
          <p:cNvPr id="5" name="Afbeelding 4">
            <a:extLst>
              <a:ext uri="{FF2B5EF4-FFF2-40B4-BE49-F238E27FC236}">
                <a16:creationId xmlns:a16="http://schemas.microsoft.com/office/drawing/2014/main" id="{E619379D-268D-4B5C-9FF2-839CEDBA20A9}"/>
              </a:ext>
            </a:extLst>
          </p:cNvPr>
          <p:cNvPicPr>
            <a:picLocks noChangeAspect="1"/>
          </p:cNvPicPr>
          <p:nvPr/>
        </p:nvPicPr>
        <p:blipFill>
          <a:blip r:embed="rId3"/>
          <a:stretch>
            <a:fillRect/>
          </a:stretch>
        </p:blipFill>
        <p:spPr>
          <a:xfrm>
            <a:off x="838200" y="4586567"/>
            <a:ext cx="2448843" cy="1634088"/>
          </a:xfrm>
          <a:prstGeom prst="rect">
            <a:avLst/>
          </a:prstGeom>
        </p:spPr>
      </p:pic>
    </p:spTree>
    <p:extLst>
      <p:ext uri="{BB962C8B-B14F-4D97-AF65-F5344CB8AC3E}">
        <p14:creationId xmlns:p14="http://schemas.microsoft.com/office/powerpoint/2010/main" val="639946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4020860-A275-4443-B65B-0C9ED1501876}"/>
              </a:ext>
            </a:extLst>
          </p:cNvPr>
          <p:cNvSpPr>
            <a:spLocks noGrp="1"/>
          </p:cNvSpPr>
          <p:nvPr>
            <p:ph type="title"/>
          </p:nvPr>
        </p:nvSpPr>
        <p:spPr>
          <a:xfrm>
            <a:off x="838200" y="365125"/>
            <a:ext cx="10515600" cy="1325563"/>
          </a:xfrm>
        </p:spPr>
        <p:txBody>
          <a:bodyPr>
            <a:normAutofit/>
          </a:bodyPr>
          <a:lstStyle/>
          <a:p>
            <a:r>
              <a:rPr lang="nl-NL" dirty="0">
                <a:solidFill>
                  <a:srgbClr val="FFFFFF"/>
                </a:solidFill>
              </a:rPr>
              <a:t>Onderwerpen kleine chirurgie</a:t>
            </a:r>
          </a:p>
        </p:txBody>
      </p:sp>
      <p:pic>
        <p:nvPicPr>
          <p:cNvPr id="4" name="Afbeelding 3">
            <a:extLst>
              <a:ext uri="{FF2B5EF4-FFF2-40B4-BE49-F238E27FC236}">
                <a16:creationId xmlns:a16="http://schemas.microsoft.com/office/drawing/2014/main" id="{4E6E9BE7-2C69-43FF-81A5-EC8671A232DB}"/>
              </a:ext>
            </a:extLst>
          </p:cNvPr>
          <p:cNvPicPr>
            <a:picLocks noChangeAspect="1"/>
          </p:cNvPicPr>
          <p:nvPr/>
        </p:nvPicPr>
        <p:blipFill rotWithShape="1">
          <a:blip r:embed="rId2"/>
          <a:srcRect l="12169" r="1991" b="-1"/>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747705A8-1956-4D4D-8A8D-8AE17CA5970A}"/>
              </a:ext>
            </a:extLst>
          </p:cNvPr>
          <p:cNvSpPr>
            <a:spLocks noGrp="1"/>
          </p:cNvSpPr>
          <p:nvPr>
            <p:ph idx="1"/>
          </p:nvPr>
        </p:nvSpPr>
        <p:spPr>
          <a:xfrm>
            <a:off x="6335270" y="2276857"/>
            <a:ext cx="5015484" cy="3900106"/>
          </a:xfrm>
        </p:spPr>
        <p:txBody>
          <a:bodyPr anchor="ctr">
            <a:normAutofit/>
          </a:bodyPr>
          <a:lstStyle/>
          <a:p>
            <a:r>
              <a:rPr lang="nl-NL" sz="2200"/>
              <a:t>Ingegroeide nagel</a:t>
            </a:r>
          </a:p>
          <a:p>
            <a:r>
              <a:rPr lang="nl-NL" sz="2200"/>
              <a:t>Nagelextractie</a:t>
            </a:r>
          </a:p>
          <a:p>
            <a:r>
              <a:rPr lang="nl-NL" sz="2200"/>
              <a:t>Wondrandexcisie</a:t>
            </a:r>
          </a:p>
          <a:p>
            <a:r>
              <a:rPr lang="nl-NL" sz="2200"/>
              <a:t>Atheroomcyste</a:t>
            </a:r>
          </a:p>
          <a:p>
            <a:r>
              <a:rPr lang="nl-NL" sz="2200"/>
              <a:t>Abces</a:t>
            </a:r>
          </a:p>
          <a:p>
            <a:r>
              <a:rPr lang="nl-NL" sz="2200"/>
              <a:t>Moedervlek</a:t>
            </a:r>
          </a:p>
        </p:txBody>
      </p:sp>
    </p:spTree>
    <p:extLst>
      <p:ext uri="{BB962C8B-B14F-4D97-AF65-F5344CB8AC3E}">
        <p14:creationId xmlns:p14="http://schemas.microsoft.com/office/powerpoint/2010/main" val="3077208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D8FEDCF-DDD4-474D-8566-5AA3285F6EDE}"/>
              </a:ext>
            </a:extLst>
          </p:cNvPr>
          <p:cNvSpPr>
            <a:spLocks noGrp="1"/>
          </p:cNvSpPr>
          <p:nvPr>
            <p:ph type="title"/>
          </p:nvPr>
        </p:nvSpPr>
        <p:spPr>
          <a:xfrm>
            <a:off x="838200" y="365760"/>
            <a:ext cx="10515600" cy="1325563"/>
          </a:xfrm>
        </p:spPr>
        <p:txBody>
          <a:bodyPr>
            <a:normAutofit/>
          </a:bodyPr>
          <a:lstStyle/>
          <a:p>
            <a:r>
              <a:rPr lang="nl-NL" dirty="0">
                <a:solidFill>
                  <a:srgbClr val="FFFFFF"/>
                </a:solidFill>
              </a:rPr>
              <a:t>Ingegroeide teennagel</a:t>
            </a:r>
          </a:p>
        </p:txBody>
      </p:sp>
      <p:pic>
        <p:nvPicPr>
          <p:cNvPr id="4" name="Afbeelding 3" descr="Afbeelding met voedsel, vasthouden, klein, sluiten&#10;&#10;Automatisch gegenereerde beschrijving">
            <a:extLst>
              <a:ext uri="{FF2B5EF4-FFF2-40B4-BE49-F238E27FC236}">
                <a16:creationId xmlns:a16="http://schemas.microsoft.com/office/drawing/2014/main" id="{013FE6F4-4D88-4B25-847F-E4E3911C1337}"/>
              </a:ext>
            </a:extLst>
          </p:cNvPr>
          <p:cNvPicPr>
            <a:picLocks noChangeAspect="1"/>
          </p:cNvPicPr>
          <p:nvPr/>
        </p:nvPicPr>
        <p:blipFill rotWithShape="1">
          <a:blip r:embed="rId2"/>
          <a:srcRect l="14045" r="114" b="-1"/>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DFA95AFD-05F7-4BBD-95D5-DA0746610382}"/>
              </a:ext>
            </a:extLst>
          </p:cNvPr>
          <p:cNvSpPr>
            <a:spLocks noGrp="1"/>
          </p:cNvSpPr>
          <p:nvPr>
            <p:ph idx="1"/>
          </p:nvPr>
        </p:nvSpPr>
        <p:spPr>
          <a:xfrm>
            <a:off x="6335270" y="2276857"/>
            <a:ext cx="5015484" cy="3900106"/>
          </a:xfrm>
        </p:spPr>
        <p:txBody>
          <a:bodyPr anchor="ctr">
            <a:normAutofit/>
          </a:bodyPr>
          <a:lstStyle/>
          <a:p>
            <a:r>
              <a:rPr lang="nl-NL" sz="2000" dirty="0"/>
              <a:t>Bij een ingegroeide teennagel groeit het puntje van de teennagel in het nagelbed.</a:t>
            </a:r>
          </a:p>
          <a:p>
            <a:r>
              <a:rPr lang="nl-NL" sz="2000" dirty="0"/>
              <a:t>De teen wordt rood en pijnlijk.</a:t>
            </a:r>
          </a:p>
          <a:p>
            <a:r>
              <a:rPr lang="nl-NL" sz="2000" dirty="0"/>
              <a:t>Er kan ‘wild vlees’ ontstaan en pus.</a:t>
            </a:r>
          </a:p>
          <a:p>
            <a:r>
              <a:rPr lang="nl-NL" sz="2000" dirty="0"/>
              <a:t>Mogelijke oorzaken zijn knellende schoenen, peuteren aan de teennagels en zwetende voeten.</a:t>
            </a:r>
          </a:p>
          <a:p>
            <a:r>
              <a:rPr lang="nl-NL" sz="2000" dirty="0"/>
              <a:t>De huisarts kan een deel van de nagel wegsnijden en de nagel nabehandelen met een bepaalde vloeistof. (Fenol).</a:t>
            </a:r>
          </a:p>
        </p:txBody>
      </p:sp>
    </p:spTree>
    <p:extLst>
      <p:ext uri="{BB962C8B-B14F-4D97-AF65-F5344CB8AC3E}">
        <p14:creationId xmlns:p14="http://schemas.microsoft.com/office/powerpoint/2010/main" val="1827357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BD01388-EE09-451B-9A86-77482FE29C59}"/>
              </a:ext>
            </a:extLst>
          </p:cNvPr>
          <p:cNvSpPr>
            <a:spLocks noGrp="1"/>
          </p:cNvSpPr>
          <p:nvPr>
            <p:ph type="title"/>
          </p:nvPr>
        </p:nvSpPr>
        <p:spPr>
          <a:xfrm>
            <a:off x="838200" y="365125"/>
            <a:ext cx="10515600" cy="1325563"/>
          </a:xfrm>
        </p:spPr>
        <p:txBody>
          <a:bodyPr>
            <a:normAutofit/>
          </a:bodyPr>
          <a:lstStyle/>
          <a:p>
            <a:r>
              <a:rPr lang="nl-NL" sz="4600" dirty="0">
                <a:solidFill>
                  <a:srgbClr val="FFFFFF"/>
                </a:solidFill>
              </a:rPr>
              <a:t>Ingegroeide teennagel</a:t>
            </a:r>
          </a:p>
        </p:txBody>
      </p:sp>
      <p:sp>
        <p:nvSpPr>
          <p:cNvPr id="3" name="Tijdelijke aanduiding voor inhoud 2">
            <a:extLst>
              <a:ext uri="{FF2B5EF4-FFF2-40B4-BE49-F238E27FC236}">
                <a16:creationId xmlns:a16="http://schemas.microsoft.com/office/drawing/2014/main" id="{6B520F6A-95E4-4FA4-8D01-91530C9DB3CE}"/>
              </a:ext>
            </a:extLst>
          </p:cNvPr>
          <p:cNvSpPr>
            <a:spLocks noGrp="1"/>
          </p:cNvSpPr>
          <p:nvPr>
            <p:ph idx="1"/>
          </p:nvPr>
        </p:nvSpPr>
        <p:spPr>
          <a:xfrm>
            <a:off x="838200" y="2438400"/>
            <a:ext cx="10515600" cy="3738562"/>
          </a:xfrm>
        </p:spPr>
        <p:txBody>
          <a:bodyPr>
            <a:normAutofit/>
          </a:bodyPr>
          <a:lstStyle/>
          <a:p>
            <a:pPr marL="0" indent="0">
              <a:buNone/>
            </a:pPr>
            <a:r>
              <a:rPr lang="nl-NL" sz="2600" b="1" dirty="0"/>
              <a:t>Twee behandelingen mogelijk</a:t>
            </a:r>
          </a:p>
          <a:p>
            <a:endParaRPr lang="nl-NL" sz="2600" dirty="0"/>
          </a:p>
          <a:p>
            <a:endParaRPr lang="nl-NL" sz="2600" dirty="0"/>
          </a:p>
          <a:p>
            <a:pPr marL="514350" indent="-514350">
              <a:buAutoNum type="arabicPeriod"/>
            </a:pPr>
            <a:r>
              <a:rPr lang="nl-NL" sz="2600" dirty="0"/>
              <a:t>het wegsnijden van een lengtestrook van de teennagel (partiële nagelextractie). Daarna behandelen met Fenol.</a:t>
            </a:r>
          </a:p>
          <a:p>
            <a:pPr marL="0" indent="0">
              <a:buNone/>
            </a:pPr>
            <a:r>
              <a:rPr lang="nl-NL" sz="2600" dirty="0"/>
              <a:t>2.  het wegsnijden van een driehoekje van nagel en nagelbed (wigexcisie).</a:t>
            </a:r>
          </a:p>
        </p:txBody>
      </p:sp>
      <p:pic>
        <p:nvPicPr>
          <p:cNvPr id="4" name="Afbeelding 3">
            <a:extLst>
              <a:ext uri="{FF2B5EF4-FFF2-40B4-BE49-F238E27FC236}">
                <a16:creationId xmlns:a16="http://schemas.microsoft.com/office/drawing/2014/main" id="{A2744814-7D86-4FE4-913A-6C8CC8289933}"/>
              </a:ext>
            </a:extLst>
          </p:cNvPr>
          <p:cNvPicPr>
            <a:picLocks noChangeAspect="1"/>
          </p:cNvPicPr>
          <p:nvPr/>
        </p:nvPicPr>
        <p:blipFill>
          <a:blip r:embed="rId2"/>
          <a:stretch>
            <a:fillRect/>
          </a:stretch>
        </p:blipFill>
        <p:spPr>
          <a:xfrm>
            <a:off x="8784139" y="5361214"/>
            <a:ext cx="1910080" cy="1073869"/>
          </a:xfrm>
          <a:prstGeom prst="rect">
            <a:avLst/>
          </a:prstGeom>
        </p:spPr>
      </p:pic>
      <p:pic>
        <p:nvPicPr>
          <p:cNvPr id="6" name="Afbeelding 5">
            <a:extLst>
              <a:ext uri="{FF2B5EF4-FFF2-40B4-BE49-F238E27FC236}">
                <a16:creationId xmlns:a16="http://schemas.microsoft.com/office/drawing/2014/main" id="{D8AAE0BF-EF5F-4654-9CE4-EB61DC064398}"/>
              </a:ext>
            </a:extLst>
          </p:cNvPr>
          <p:cNvPicPr>
            <a:picLocks noChangeAspect="1"/>
          </p:cNvPicPr>
          <p:nvPr/>
        </p:nvPicPr>
        <p:blipFill>
          <a:blip r:embed="rId3"/>
          <a:stretch>
            <a:fillRect/>
          </a:stretch>
        </p:blipFill>
        <p:spPr>
          <a:xfrm>
            <a:off x="6874059" y="2426766"/>
            <a:ext cx="3820160" cy="1470046"/>
          </a:xfrm>
          <a:prstGeom prst="rect">
            <a:avLst/>
          </a:prstGeom>
        </p:spPr>
      </p:pic>
    </p:spTree>
    <p:extLst>
      <p:ext uri="{BB962C8B-B14F-4D97-AF65-F5344CB8AC3E}">
        <p14:creationId xmlns:p14="http://schemas.microsoft.com/office/powerpoint/2010/main" val="828374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DF4DAB6-78B7-45D5-884A-120EDA1963E8}"/>
              </a:ext>
            </a:extLst>
          </p:cNvPr>
          <p:cNvSpPr>
            <a:spLocks noGrp="1"/>
          </p:cNvSpPr>
          <p:nvPr>
            <p:ph type="title"/>
          </p:nvPr>
        </p:nvSpPr>
        <p:spPr>
          <a:xfrm>
            <a:off x="838200" y="365125"/>
            <a:ext cx="10515600" cy="1325563"/>
          </a:xfrm>
        </p:spPr>
        <p:txBody>
          <a:bodyPr>
            <a:normAutofit/>
          </a:bodyPr>
          <a:lstStyle/>
          <a:p>
            <a:r>
              <a:rPr lang="nl-NL">
                <a:solidFill>
                  <a:srgbClr val="FFFFFF"/>
                </a:solidFill>
              </a:rPr>
              <a:t>Nagelextractie</a:t>
            </a:r>
          </a:p>
        </p:txBody>
      </p:sp>
      <p:pic>
        <p:nvPicPr>
          <p:cNvPr id="4" name="Afbeelding 3">
            <a:extLst>
              <a:ext uri="{FF2B5EF4-FFF2-40B4-BE49-F238E27FC236}">
                <a16:creationId xmlns:a16="http://schemas.microsoft.com/office/drawing/2014/main" id="{F3B0F6EF-4641-4B78-B53A-990D805F9AC7}"/>
              </a:ext>
            </a:extLst>
          </p:cNvPr>
          <p:cNvPicPr>
            <a:picLocks noChangeAspect="1"/>
          </p:cNvPicPr>
          <p:nvPr/>
        </p:nvPicPr>
        <p:blipFill rotWithShape="1">
          <a:blip r:embed="rId2"/>
          <a:srcRect r="3548" b="-3"/>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ECE5652C-FD55-4EC0-8068-9507431BE185}"/>
              </a:ext>
            </a:extLst>
          </p:cNvPr>
          <p:cNvSpPr>
            <a:spLocks noGrp="1"/>
          </p:cNvSpPr>
          <p:nvPr>
            <p:ph idx="1"/>
          </p:nvPr>
        </p:nvSpPr>
        <p:spPr>
          <a:xfrm>
            <a:off x="6335270" y="2276857"/>
            <a:ext cx="5015484" cy="3900106"/>
          </a:xfrm>
        </p:spPr>
        <p:txBody>
          <a:bodyPr anchor="ctr">
            <a:normAutofit/>
          </a:bodyPr>
          <a:lstStyle/>
          <a:p>
            <a:pPr marL="0" indent="0">
              <a:buNone/>
            </a:pPr>
            <a:r>
              <a:rPr lang="nl-NL" sz="2200"/>
              <a:t>Nagel verwijderen Indien een nagel vrijwel geheel los ligt van het nagelbed of als deze is aangetast door een schimmelziekte </a:t>
            </a:r>
          </a:p>
        </p:txBody>
      </p:sp>
      <p:pic>
        <p:nvPicPr>
          <p:cNvPr id="5" name="Afbeelding 4">
            <a:extLst>
              <a:ext uri="{FF2B5EF4-FFF2-40B4-BE49-F238E27FC236}">
                <a16:creationId xmlns:a16="http://schemas.microsoft.com/office/drawing/2014/main" id="{4959AC0C-55EA-414D-B9BE-A2FF7811C903}"/>
              </a:ext>
            </a:extLst>
          </p:cNvPr>
          <p:cNvPicPr>
            <a:picLocks noChangeAspect="1"/>
          </p:cNvPicPr>
          <p:nvPr/>
        </p:nvPicPr>
        <p:blipFill>
          <a:blip r:embed="rId3"/>
          <a:stretch>
            <a:fillRect/>
          </a:stretch>
        </p:blipFill>
        <p:spPr>
          <a:xfrm>
            <a:off x="9806444" y="4946904"/>
            <a:ext cx="1635748" cy="1225232"/>
          </a:xfrm>
          <a:prstGeom prst="rect">
            <a:avLst/>
          </a:prstGeom>
        </p:spPr>
      </p:pic>
    </p:spTree>
    <p:extLst>
      <p:ext uri="{BB962C8B-B14F-4D97-AF65-F5344CB8AC3E}">
        <p14:creationId xmlns:p14="http://schemas.microsoft.com/office/powerpoint/2010/main" val="1034149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72297B6-B2D5-4711-ADD7-EC88C9FF8FD8}"/>
              </a:ext>
            </a:extLst>
          </p:cNvPr>
          <p:cNvSpPr>
            <a:spLocks noGrp="1"/>
          </p:cNvSpPr>
          <p:nvPr>
            <p:ph type="title"/>
          </p:nvPr>
        </p:nvSpPr>
        <p:spPr>
          <a:xfrm>
            <a:off x="838200" y="365125"/>
            <a:ext cx="10515600" cy="1325563"/>
          </a:xfrm>
        </p:spPr>
        <p:txBody>
          <a:bodyPr>
            <a:normAutofit/>
          </a:bodyPr>
          <a:lstStyle/>
          <a:p>
            <a:r>
              <a:rPr lang="nl-NL">
                <a:solidFill>
                  <a:srgbClr val="FFFFFF"/>
                </a:solidFill>
              </a:rPr>
              <a:t>Wondrandexcisie</a:t>
            </a:r>
          </a:p>
        </p:txBody>
      </p:sp>
      <p:pic>
        <p:nvPicPr>
          <p:cNvPr id="5" name="Afbeelding 4">
            <a:extLst>
              <a:ext uri="{FF2B5EF4-FFF2-40B4-BE49-F238E27FC236}">
                <a16:creationId xmlns:a16="http://schemas.microsoft.com/office/drawing/2014/main" id="{5CBC43A4-F498-4F35-9C53-75B65017D0D6}"/>
              </a:ext>
            </a:extLst>
          </p:cNvPr>
          <p:cNvPicPr>
            <a:picLocks noChangeAspect="1"/>
          </p:cNvPicPr>
          <p:nvPr/>
        </p:nvPicPr>
        <p:blipFill rotWithShape="1">
          <a:blip r:embed="rId2"/>
          <a:srcRect l="3551" r="-3" b="-3"/>
          <a:stretch/>
        </p:blipFill>
        <p:spPr>
          <a:xfrm>
            <a:off x="841248" y="2276857"/>
            <a:ext cx="5015484" cy="3900106"/>
          </a:xfrm>
          <a:prstGeom prst="rect">
            <a:avLst/>
          </a:prstGeom>
        </p:spPr>
      </p:pic>
      <p:sp>
        <p:nvSpPr>
          <p:cNvPr id="3" name="Tijdelijke aanduiding voor inhoud 2">
            <a:extLst>
              <a:ext uri="{FF2B5EF4-FFF2-40B4-BE49-F238E27FC236}">
                <a16:creationId xmlns:a16="http://schemas.microsoft.com/office/drawing/2014/main" id="{2280B251-E041-431B-96DE-CD0AFFB2D3FE}"/>
              </a:ext>
            </a:extLst>
          </p:cNvPr>
          <p:cNvSpPr>
            <a:spLocks noGrp="1"/>
          </p:cNvSpPr>
          <p:nvPr>
            <p:ph idx="1"/>
          </p:nvPr>
        </p:nvSpPr>
        <p:spPr>
          <a:xfrm>
            <a:off x="6335270" y="2276857"/>
            <a:ext cx="5015484" cy="3900106"/>
          </a:xfrm>
        </p:spPr>
        <p:txBody>
          <a:bodyPr anchor="ctr">
            <a:normAutofit fontScale="92500" lnSpcReduction="10000"/>
          </a:bodyPr>
          <a:lstStyle/>
          <a:p>
            <a:pPr marL="0" indent="0">
              <a:buNone/>
            </a:pPr>
            <a:endParaRPr lang="nl-NL" sz="2200" dirty="0"/>
          </a:p>
          <a:p>
            <a:pPr marL="0" indent="0">
              <a:buNone/>
            </a:pPr>
            <a:r>
              <a:rPr lang="nl-NL" sz="2200" dirty="0"/>
              <a:t>Verkrijgen van gladde wondranden.</a:t>
            </a:r>
          </a:p>
          <a:p>
            <a:pPr marL="0" indent="0">
              <a:buNone/>
            </a:pPr>
            <a:endParaRPr lang="nl-NL" sz="2200" dirty="0"/>
          </a:p>
          <a:p>
            <a:pPr marL="0" indent="0">
              <a:buNone/>
            </a:pPr>
            <a:r>
              <a:rPr lang="nl-NL" sz="2200" dirty="0"/>
              <a:t>De ideale wond om te hechten is vergelijkbaar met een operatiewond of chirurgische wond. In de traumatologie zijn snijwonden dikwijls rafelig en verontreinigd met straatvuil. Om er een 'gunstige' hechtwond van te maken, wordt zo'n wond meestal gespoeld en vervolgens uitgesneden (wondexcisie) om gladde randen te verkrijgen.</a:t>
            </a:r>
          </a:p>
          <a:p>
            <a:pPr marL="0" indent="0">
              <a:buNone/>
            </a:pPr>
            <a:endParaRPr lang="nl-NL" sz="2200" dirty="0"/>
          </a:p>
          <a:p>
            <a:pPr marL="0" indent="0">
              <a:buNone/>
            </a:pPr>
            <a:r>
              <a:rPr lang="nl-NL" sz="2200" dirty="0"/>
              <a:t>Foto: bijtwond veroorzaak door een hond</a:t>
            </a:r>
          </a:p>
          <a:p>
            <a:endParaRPr lang="nl-NL" sz="2200" dirty="0"/>
          </a:p>
        </p:txBody>
      </p:sp>
    </p:spTree>
    <p:extLst>
      <p:ext uri="{BB962C8B-B14F-4D97-AF65-F5344CB8AC3E}">
        <p14:creationId xmlns:p14="http://schemas.microsoft.com/office/powerpoint/2010/main" val="1535056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5D5C3B9-9D2E-493E-BBB4-7A4AB1AB7C46}"/>
              </a:ext>
            </a:extLst>
          </p:cNvPr>
          <p:cNvSpPr>
            <a:spLocks noGrp="1"/>
          </p:cNvSpPr>
          <p:nvPr>
            <p:ph type="title"/>
          </p:nvPr>
        </p:nvSpPr>
        <p:spPr>
          <a:xfrm>
            <a:off x="838200" y="365125"/>
            <a:ext cx="10515600" cy="1325563"/>
          </a:xfrm>
        </p:spPr>
        <p:txBody>
          <a:bodyPr>
            <a:normAutofit/>
          </a:bodyPr>
          <a:lstStyle/>
          <a:p>
            <a:r>
              <a:rPr lang="nl-NL">
                <a:solidFill>
                  <a:srgbClr val="FFFFFF"/>
                </a:solidFill>
              </a:rPr>
              <a:t>Wondrandexcisie</a:t>
            </a:r>
          </a:p>
        </p:txBody>
      </p:sp>
      <p:pic>
        <p:nvPicPr>
          <p:cNvPr id="4" name="Afbeelding 3">
            <a:extLst>
              <a:ext uri="{FF2B5EF4-FFF2-40B4-BE49-F238E27FC236}">
                <a16:creationId xmlns:a16="http://schemas.microsoft.com/office/drawing/2014/main" id="{313045D6-FC4B-49EE-AD4C-6DF14A03718A}"/>
              </a:ext>
            </a:extLst>
          </p:cNvPr>
          <p:cNvPicPr>
            <a:picLocks noChangeAspect="1"/>
          </p:cNvPicPr>
          <p:nvPr/>
        </p:nvPicPr>
        <p:blipFill rotWithShape="1">
          <a:blip r:embed="rId2"/>
          <a:srcRect l="9971" r="10"/>
          <a:stretch/>
        </p:blipFill>
        <p:spPr>
          <a:xfrm>
            <a:off x="841248" y="2276857"/>
            <a:ext cx="4571660" cy="3554983"/>
          </a:xfrm>
          <a:prstGeom prst="rect">
            <a:avLst/>
          </a:prstGeom>
        </p:spPr>
      </p:pic>
      <p:sp>
        <p:nvSpPr>
          <p:cNvPr id="3" name="Tijdelijke aanduiding voor inhoud 2">
            <a:extLst>
              <a:ext uri="{FF2B5EF4-FFF2-40B4-BE49-F238E27FC236}">
                <a16:creationId xmlns:a16="http://schemas.microsoft.com/office/drawing/2014/main" id="{FDDF828E-AA49-4125-A4D8-3E48FFB61987}"/>
              </a:ext>
            </a:extLst>
          </p:cNvPr>
          <p:cNvSpPr>
            <a:spLocks noGrp="1"/>
          </p:cNvSpPr>
          <p:nvPr>
            <p:ph idx="1"/>
          </p:nvPr>
        </p:nvSpPr>
        <p:spPr>
          <a:xfrm>
            <a:off x="5486398" y="2055813"/>
            <a:ext cx="6410962" cy="3948748"/>
          </a:xfrm>
        </p:spPr>
        <p:txBody>
          <a:bodyPr anchor="ctr">
            <a:normAutofit/>
          </a:bodyPr>
          <a:lstStyle/>
          <a:p>
            <a:endParaRPr lang="nl-NL" sz="2000" dirty="0"/>
          </a:p>
          <a:p>
            <a:pPr marL="274320" lvl="0" indent="-274320">
              <a:spcBef>
                <a:spcPct val="20000"/>
              </a:spcBef>
              <a:buClr>
                <a:srgbClr val="D16349"/>
              </a:buClr>
              <a:buSzPct val="85000"/>
              <a:buFont typeface="Wingdings 2"/>
              <a:buChar char=""/>
              <a:defRPr/>
            </a:pPr>
            <a:r>
              <a:rPr lang="nl-NL" sz="2000" dirty="0">
                <a:latin typeface="Georgia"/>
              </a:rPr>
              <a:t>wonden met rafelige wondranden kunnen niet zonder meer worden gehecht.</a:t>
            </a:r>
          </a:p>
          <a:p>
            <a:pPr marL="274320" lvl="0" indent="-274320">
              <a:spcBef>
                <a:spcPct val="20000"/>
              </a:spcBef>
              <a:buClr>
                <a:srgbClr val="D16349"/>
              </a:buClr>
              <a:buSzPct val="85000"/>
              <a:buFont typeface="Wingdings 2"/>
              <a:buChar char=""/>
              <a:defRPr/>
            </a:pPr>
            <a:r>
              <a:rPr lang="nl-NL" sz="2000" dirty="0">
                <a:latin typeface="Georgia"/>
              </a:rPr>
              <a:t>randen bevatten meestal beschadigd weefsel; kans op necrose</a:t>
            </a:r>
          </a:p>
          <a:p>
            <a:pPr marL="274320" lvl="0" indent="-274320">
              <a:spcBef>
                <a:spcPct val="20000"/>
              </a:spcBef>
              <a:buClr>
                <a:srgbClr val="D16349"/>
              </a:buClr>
              <a:buSzPct val="85000"/>
              <a:buFont typeface="Wingdings 2"/>
              <a:buChar char=""/>
              <a:defRPr/>
            </a:pPr>
            <a:r>
              <a:rPr lang="nl-NL" sz="2000" dirty="0">
                <a:latin typeface="Georgia"/>
              </a:rPr>
              <a:t>wondranden passen niet goed op elkaar, kans op (onnodig) groot en lelijk litteken.</a:t>
            </a:r>
          </a:p>
          <a:p>
            <a:pPr marL="274320" lvl="0" indent="-274320">
              <a:spcBef>
                <a:spcPct val="20000"/>
              </a:spcBef>
              <a:buClr>
                <a:srgbClr val="D16349"/>
              </a:buClr>
              <a:buSzPct val="85000"/>
              <a:buFont typeface="Wingdings" pitchFamily="2" charset="2"/>
              <a:buChar char="§"/>
              <a:defRPr/>
            </a:pPr>
            <a:r>
              <a:rPr lang="nl-NL" sz="2000" dirty="0">
                <a:latin typeface="Georgia"/>
              </a:rPr>
              <a:t>d.m.v. excisie zal de arts de wondranden glad en vrij maken van kapot weefsel.</a:t>
            </a:r>
          </a:p>
          <a:p>
            <a:pPr marL="274320" lvl="0" indent="-274320">
              <a:spcBef>
                <a:spcPct val="20000"/>
              </a:spcBef>
              <a:buClr>
                <a:srgbClr val="D16349"/>
              </a:buClr>
              <a:buSzPct val="85000"/>
              <a:buFont typeface="Wingdings" pitchFamily="2" charset="2"/>
              <a:buChar char="§"/>
              <a:defRPr/>
            </a:pPr>
            <a:r>
              <a:rPr lang="nl-NL" sz="2000" dirty="0">
                <a:latin typeface="Georgia"/>
              </a:rPr>
              <a:t>daarna is wond geschikt om te hechten.</a:t>
            </a:r>
            <a:endParaRPr lang="nl-NL" sz="2000" dirty="0"/>
          </a:p>
        </p:txBody>
      </p:sp>
    </p:spTree>
    <p:extLst>
      <p:ext uri="{BB962C8B-B14F-4D97-AF65-F5344CB8AC3E}">
        <p14:creationId xmlns:p14="http://schemas.microsoft.com/office/powerpoint/2010/main" val="2692263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8A50505-C85C-4A32-A9B0-5EF719CD8BC5}"/>
              </a:ext>
            </a:extLst>
          </p:cNvPr>
          <p:cNvSpPr>
            <a:spLocks noGrp="1"/>
          </p:cNvSpPr>
          <p:nvPr>
            <p:ph type="title"/>
          </p:nvPr>
        </p:nvSpPr>
        <p:spPr>
          <a:xfrm>
            <a:off x="838200" y="365125"/>
            <a:ext cx="10515600" cy="1325563"/>
          </a:xfrm>
        </p:spPr>
        <p:txBody>
          <a:bodyPr>
            <a:normAutofit fontScale="90000"/>
          </a:bodyPr>
          <a:lstStyle/>
          <a:p>
            <a:br>
              <a:rPr lang="nl-NL" dirty="0">
                <a:solidFill>
                  <a:srgbClr val="FFFFFF"/>
                </a:solidFill>
              </a:rPr>
            </a:br>
            <a:r>
              <a:rPr lang="nl-NL" dirty="0" err="1">
                <a:solidFill>
                  <a:srgbClr val="FFFFFF"/>
                </a:solidFill>
              </a:rPr>
              <a:t>Atheroom</a:t>
            </a:r>
            <a:r>
              <a:rPr lang="nl-NL" dirty="0">
                <a:solidFill>
                  <a:srgbClr val="FFFFFF"/>
                </a:solidFill>
              </a:rPr>
              <a:t> cyste (talgklier)</a:t>
            </a:r>
            <a:br>
              <a:rPr lang="nl-NL" dirty="0">
                <a:solidFill>
                  <a:srgbClr val="FFFFFF"/>
                </a:solidFill>
              </a:rPr>
            </a:br>
            <a:endParaRPr lang="nl-NL" dirty="0">
              <a:solidFill>
                <a:srgbClr val="FFFFFF"/>
              </a:solidFill>
            </a:endParaRPr>
          </a:p>
        </p:txBody>
      </p:sp>
      <p:pic>
        <p:nvPicPr>
          <p:cNvPr id="4" name="Afbeelding 3">
            <a:extLst>
              <a:ext uri="{FF2B5EF4-FFF2-40B4-BE49-F238E27FC236}">
                <a16:creationId xmlns:a16="http://schemas.microsoft.com/office/drawing/2014/main" id="{B9B8209E-02D2-4B46-8639-3A38512C7B56}"/>
              </a:ext>
            </a:extLst>
          </p:cNvPr>
          <p:cNvPicPr>
            <a:picLocks noChangeAspect="1"/>
          </p:cNvPicPr>
          <p:nvPr/>
        </p:nvPicPr>
        <p:blipFill rotWithShape="1">
          <a:blip r:embed="rId2"/>
          <a:srcRect l="2467" r="11692" b="-1"/>
          <a:stretch/>
        </p:blipFill>
        <p:spPr>
          <a:xfrm>
            <a:off x="1280596" y="2220341"/>
            <a:ext cx="2292568" cy="1782731"/>
          </a:xfrm>
          <a:prstGeom prst="rect">
            <a:avLst/>
          </a:prstGeom>
        </p:spPr>
      </p:pic>
      <p:sp>
        <p:nvSpPr>
          <p:cNvPr id="3" name="Tijdelijke aanduiding voor inhoud 2">
            <a:extLst>
              <a:ext uri="{FF2B5EF4-FFF2-40B4-BE49-F238E27FC236}">
                <a16:creationId xmlns:a16="http://schemas.microsoft.com/office/drawing/2014/main" id="{7FCBF6CC-4888-414B-8D4F-0B57BD2621F0}"/>
              </a:ext>
            </a:extLst>
          </p:cNvPr>
          <p:cNvSpPr>
            <a:spLocks noGrp="1"/>
          </p:cNvSpPr>
          <p:nvPr>
            <p:ph idx="1"/>
          </p:nvPr>
        </p:nvSpPr>
        <p:spPr>
          <a:xfrm>
            <a:off x="5120640" y="2012251"/>
            <a:ext cx="6230114" cy="4480624"/>
          </a:xfrm>
        </p:spPr>
        <p:txBody>
          <a:bodyPr anchor="ctr">
            <a:normAutofit/>
          </a:bodyPr>
          <a:lstStyle/>
          <a:p>
            <a:pPr marL="0" indent="0">
              <a:buNone/>
            </a:pPr>
            <a:r>
              <a:rPr lang="nl-NL" sz="1900" dirty="0"/>
              <a:t>In uw huid zitten duizenden kliertjes die talg maken.</a:t>
            </a:r>
          </a:p>
          <a:p>
            <a:r>
              <a:rPr lang="nl-NL" sz="1900" dirty="0"/>
              <a:t>Soms raakt een talgklier verstopt. Dan komt er een bolletje vol talg in de huid. Dit noemen we een talgkliercyste.</a:t>
            </a:r>
          </a:p>
          <a:p>
            <a:r>
              <a:rPr lang="nl-NL" sz="1900" dirty="0"/>
              <a:t>Het komt vooral voor op de rug, in de nek en op het hoofd</a:t>
            </a:r>
          </a:p>
          <a:p>
            <a:r>
              <a:rPr lang="nl-NL" sz="1900" dirty="0"/>
              <a:t>Een talgkliercyste kan ontstoken raken. De cyste wordt dan groter, rood en warm en doet pijn.</a:t>
            </a:r>
          </a:p>
          <a:p>
            <a:r>
              <a:rPr lang="nl-NL" sz="1900" dirty="0"/>
              <a:t>Als de ontstoken cyste niet vanzelf opengaat, moet de huisarts er een sneetje in maken. </a:t>
            </a:r>
          </a:p>
        </p:txBody>
      </p:sp>
      <p:pic>
        <p:nvPicPr>
          <p:cNvPr id="6" name="Afbeelding 5">
            <a:extLst>
              <a:ext uri="{FF2B5EF4-FFF2-40B4-BE49-F238E27FC236}">
                <a16:creationId xmlns:a16="http://schemas.microsoft.com/office/drawing/2014/main" id="{1DA7A6BC-A6F2-4AF6-8728-53EB4E2BB5B2}"/>
              </a:ext>
            </a:extLst>
          </p:cNvPr>
          <p:cNvPicPr>
            <a:picLocks noChangeAspect="1"/>
          </p:cNvPicPr>
          <p:nvPr/>
        </p:nvPicPr>
        <p:blipFill>
          <a:blip r:embed="rId3"/>
          <a:stretch>
            <a:fillRect/>
          </a:stretch>
        </p:blipFill>
        <p:spPr>
          <a:xfrm>
            <a:off x="1297760" y="4299152"/>
            <a:ext cx="2275404" cy="2193723"/>
          </a:xfrm>
          <a:prstGeom prst="rect">
            <a:avLst/>
          </a:prstGeom>
        </p:spPr>
      </p:pic>
    </p:spTree>
    <p:extLst>
      <p:ext uri="{BB962C8B-B14F-4D97-AF65-F5344CB8AC3E}">
        <p14:creationId xmlns:p14="http://schemas.microsoft.com/office/powerpoint/2010/main" val="3828007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C89525B-73ED-4858-9BB1-CFC3E6DA8597}"/>
              </a:ext>
            </a:extLst>
          </p:cNvPr>
          <p:cNvSpPr>
            <a:spLocks noGrp="1"/>
          </p:cNvSpPr>
          <p:nvPr>
            <p:ph type="title"/>
          </p:nvPr>
        </p:nvSpPr>
        <p:spPr>
          <a:xfrm>
            <a:off x="838200" y="365125"/>
            <a:ext cx="10515600" cy="1325563"/>
          </a:xfrm>
        </p:spPr>
        <p:txBody>
          <a:bodyPr>
            <a:normAutofit/>
          </a:bodyPr>
          <a:lstStyle/>
          <a:p>
            <a:r>
              <a:rPr lang="nl-NL" sz="4600" dirty="0" err="1">
                <a:solidFill>
                  <a:srgbClr val="FFFFFF"/>
                </a:solidFill>
              </a:rPr>
              <a:t>Atheroomcyste</a:t>
            </a:r>
            <a:endParaRPr lang="nl-NL" sz="4600" dirty="0">
              <a:solidFill>
                <a:srgbClr val="FFFFFF"/>
              </a:solidFill>
            </a:endParaRPr>
          </a:p>
        </p:txBody>
      </p:sp>
      <p:pic>
        <p:nvPicPr>
          <p:cNvPr id="4" name="Tijdelijke aanduiding voor inhoud 3">
            <a:extLst>
              <a:ext uri="{FF2B5EF4-FFF2-40B4-BE49-F238E27FC236}">
                <a16:creationId xmlns:a16="http://schemas.microsoft.com/office/drawing/2014/main" id="{545C06C8-88BA-4777-A437-A4F41FDF7863}"/>
              </a:ext>
            </a:extLst>
          </p:cNvPr>
          <p:cNvPicPr>
            <a:picLocks noGrp="1" noChangeAspect="1"/>
          </p:cNvPicPr>
          <p:nvPr>
            <p:ph idx="1"/>
          </p:nvPr>
        </p:nvPicPr>
        <p:blipFill>
          <a:blip r:embed="rId2"/>
          <a:stretch>
            <a:fillRect/>
          </a:stretch>
        </p:blipFill>
        <p:spPr>
          <a:xfrm>
            <a:off x="629695" y="2394397"/>
            <a:ext cx="5182049" cy="3603048"/>
          </a:xfrm>
          <a:prstGeom prst="rect">
            <a:avLst/>
          </a:prstGeom>
        </p:spPr>
      </p:pic>
      <p:pic>
        <p:nvPicPr>
          <p:cNvPr id="5" name="Afbeelding 4">
            <a:extLst>
              <a:ext uri="{FF2B5EF4-FFF2-40B4-BE49-F238E27FC236}">
                <a16:creationId xmlns:a16="http://schemas.microsoft.com/office/drawing/2014/main" id="{8F36904D-00FC-458D-A962-4F48AE57653B}"/>
              </a:ext>
            </a:extLst>
          </p:cNvPr>
          <p:cNvPicPr>
            <a:picLocks noChangeAspect="1"/>
          </p:cNvPicPr>
          <p:nvPr/>
        </p:nvPicPr>
        <p:blipFill>
          <a:blip r:embed="rId3"/>
          <a:stretch>
            <a:fillRect/>
          </a:stretch>
        </p:blipFill>
        <p:spPr>
          <a:xfrm>
            <a:off x="6658655" y="2394397"/>
            <a:ext cx="4828450" cy="3603048"/>
          </a:xfrm>
          <a:prstGeom prst="rect">
            <a:avLst/>
          </a:prstGeom>
        </p:spPr>
      </p:pic>
    </p:spTree>
    <p:extLst>
      <p:ext uri="{BB962C8B-B14F-4D97-AF65-F5344CB8AC3E}">
        <p14:creationId xmlns:p14="http://schemas.microsoft.com/office/powerpoint/2010/main" val="333682606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526</Words>
  <Application>Microsoft Office PowerPoint</Application>
  <PresentationFormat>Breedbeeld</PresentationFormat>
  <Paragraphs>59</Paragraphs>
  <Slides>11</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11</vt:i4>
      </vt:variant>
    </vt:vector>
  </HeadingPairs>
  <TitlesOfParts>
    <vt:vector size="18" baseType="lpstr">
      <vt:lpstr>Arial</vt:lpstr>
      <vt:lpstr>Calibri</vt:lpstr>
      <vt:lpstr>Calibri Light</vt:lpstr>
      <vt:lpstr>Georgia</vt:lpstr>
      <vt:lpstr>Wingdings</vt:lpstr>
      <vt:lpstr>Wingdings 2</vt:lpstr>
      <vt:lpstr>Kantoorthema</vt:lpstr>
      <vt:lpstr>Kleine chirurgie</vt:lpstr>
      <vt:lpstr>Onderwerpen kleine chirurgie</vt:lpstr>
      <vt:lpstr>Ingegroeide teennagel</vt:lpstr>
      <vt:lpstr>Ingegroeide teennagel</vt:lpstr>
      <vt:lpstr>Nagelextractie</vt:lpstr>
      <vt:lpstr>Wondrandexcisie</vt:lpstr>
      <vt:lpstr>Wondrandexcisie</vt:lpstr>
      <vt:lpstr> Atheroom cyste (talgklier) </vt:lpstr>
      <vt:lpstr>Atheroomcyste</vt:lpstr>
      <vt:lpstr>Abces</vt:lpstr>
      <vt:lpstr>Moedervlek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Kleine chirurgie</dc:title>
  <dc:creator>Bouke Cuperus</dc:creator>
  <cp:lastModifiedBy>Bouke Cuperus</cp:lastModifiedBy>
  <cp:revision>2</cp:revision>
  <dcterms:created xsi:type="dcterms:W3CDTF">2020-10-17T09:39:40Z</dcterms:created>
  <dcterms:modified xsi:type="dcterms:W3CDTF">2020-10-17T09:42:32Z</dcterms:modified>
</cp:coreProperties>
</file>